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308" r:id="rId14"/>
    <p:sldId id="270" r:id="rId15"/>
    <p:sldId id="271" r:id="rId16"/>
    <p:sldId id="272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85" r:id="rId26"/>
    <p:sldId id="284" r:id="rId27"/>
    <p:sldId id="279" r:id="rId28"/>
    <p:sldId id="280" r:id="rId29"/>
    <p:sldId id="281" r:id="rId30"/>
    <p:sldId id="282" r:id="rId31"/>
    <p:sldId id="283" r:id="rId32"/>
    <p:sldId id="287" r:id="rId33"/>
    <p:sldId id="288" r:id="rId34"/>
    <p:sldId id="302" r:id="rId35"/>
    <p:sldId id="289" r:id="rId36"/>
    <p:sldId id="290" r:id="rId37"/>
    <p:sldId id="291" r:id="rId38"/>
    <p:sldId id="292" r:id="rId39"/>
    <p:sldId id="297" r:id="rId40"/>
    <p:sldId id="298" r:id="rId41"/>
    <p:sldId id="299" r:id="rId42"/>
    <p:sldId id="300" r:id="rId43"/>
    <p:sldId id="294" r:id="rId44"/>
    <p:sldId id="295" r:id="rId45"/>
    <p:sldId id="296" r:id="rId46"/>
    <p:sldId id="303" r:id="rId47"/>
    <p:sldId id="304" r:id="rId48"/>
    <p:sldId id="305" r:id="rId49"/>
    <p:sldId id="306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1BC81-4A71-49C1-9BDB-9832C53BC87B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8864-1076-4541-A6EA-80B9A392AE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Astronomy Club Xmas Quiz 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Questions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Q9: I </a:t>
            </a:r>
            <a:r>
              <a:rPr lang="en-GB" sz="2800" dirty="0" smtClean="0"/>
              <a:t>am sure that my friend known as Agent 86 could answer just what is the name of the dark space seen here in the rings of Saturn?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The James Gap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The Bond Gap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The Madonna Gap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The Maxwell Gap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80728"/>
            <a:ext cx="2381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852936"/>
            <a:ext cx="7920880" cy="367240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Q10: Author </a:t>
            </a:r>
            <a:r>
              <a:rPr lang="en-GB" sz="2400" dirty="0" smtClean="0"/>
              <a:t>Mark Twain could tell you that this is an image of which celestial body that is seen on earth every 75 to 76 years?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 Samuel's Comet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 Langhorne's Comet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 Clemens's Comet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 Halley's </a:t>
            </a:r>
            <a:r>
              <a:rPr lang="en-GB" sz="2400" dirty="0" smtClean="0"/>
              <a:t>Comet</a:t>
            </a:r>
          </a:p>
          <a:p>
            <a:r>
              <a:rPr lang="en-GB" sz="2400" dirty="0" smtClean="0"/>
              <a:t>For a bonus point, what is the connection between Twain and this comet?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2381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4664"/>
            <a:ext cx="1905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5013176"/>
            <a:ext cx="7920880" cy="11590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Question 11: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What </a:t>
            </a:r>
            <a:r>
              <a:rPr lang="en-GB" sz="2400" dirty="0" smtClean="0"/>
              <a:t>do the letters </a:t>
            </a:r>
            <a:r>
              <a:rPr lang="en-GB" sz="2400" dirty="0" smtClean="0"/>
              <a:t>ESA </a:t>
            </a:r>
            <a:r>
              <a:rPr lang="en-GB" sz="2400" dirty="0" smtClean="0"/>
              <a:t>stand for?</a:t>
            </a:r>
            <a:endParaRPr lang="en-GB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7084"/>
            <a:ext cx="3131815" cy="186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4505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9593" y="1700808"/>
            <a:ext cx="309441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5013176"/>
            <a:ext cx="7920880" cy="11590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Question 12: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What </a:t>
            </a:r>
            <a:r>
              <a:rPr lang="en-GB" sz="2400" dirty="0" smtClean="0"/>
              <a:t>do the </a:t>
            </a:r>
            <a:r>
              <a:rPr lang="en-GB" sz="2400" dirty="0" smtClean="0"/>
              <a:t>letters ISS stand for?</a:t>
            </a:r>
            <a:endParaRPr lang="en-GB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2057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391" y="1052736"/>
            <a:ext cx="6108609" cy="363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3200" dirty="0" smtClean="0"/>
              <a:t>Q13: What is the name of the most prominent crater on the Moon?</a:t>
            </a:r>
            <a:endParaRPr lang="en-GB" sz="3200" dirty="0" smtClean="0"/>
          </a:p>
          <a:p>
            <a:pPr>
              <a:buFont typeface="Arial" pitchFamily="34" charset="0"/>
              <a:buChar char="•"/>
            </a:pP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err="1" smtClean="0"/>
              <a:t>Tycho</a:t>
            </a: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Copernicus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 smtClean="0"/>
              <a:t>Kepler</a:t>
            </a:r>
            <a:endParaRPr lang="en-GB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2800" dirty="0" smtClean="0"/>
              <a:t>Q14: In </a:t>
            </a:r>
            <a:r>
              <a:rPr lang="en-GB" sz="2800" dirty="0" smtClean="0"/>
              <a:t>1609 Galileo discovered four moons orbiting Jupiter. Three of them are named "Io", "Ganymede" and "</a:t>
            </a:r>
            <a:r>
              <a:rPr lang="en-GB" sz="2800" dirty="0" err="1" smtClean="0"/>
              <a:t>Callisto</a:t>
            </a:r>
            <a:r>
              <a:rPr lang="en-GB" sz="2800" dirty="0" smtClean="0"/>
              <a:t>." What did he name the other one?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Vesta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Europa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Amalthea</a:t>
            </a:r>
            <a:endParaRPr lang="en-GB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548680"/>
            <a:ext cx="41147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/>
          <a:lstStyle/>
          <a:p>
            <a:r>
              <a:rPr lang="en-GB" sz="2800" dirty="0" smtClean="0"/>
              <a:t>Q15: </a:t>
            </a:r>
            <a:r>
              <a:rPr lang="en-GB" sz="2800" dirty="0" smtClean="0"/>
              <a:t>How many tails does a comet have as it approaches the Sun?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One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Two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Three</a:t>
            </a:r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2952328" cy="221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/>
          <a:lstStyle/>
          <a:p>
            <a:r>
              <a:rPr lang="en-GB" sz="2800" dirty="0" smtClean="0"/>
              <a:t>Q16: What </a:t>
            </a:r>
            <a:r>
              <a:rPr lang="en-GB" sz="2800" dirty="0" smtClean="0"/>
              <a:t>did the Earth do in 1910 that caused unnecessary fear for many people around the world?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Nearly missed an asteroid.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Reversed its magnetic poles.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Passed through a comet tail.</a:t>
            </a:r>
            <a:endParaRPr lang="en-GB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088232" cy="260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08720"/>
            <a:ext cx="3276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3573016"/>
            <a:ext cx="7920880" cy="3024336"/>
          </a:xfrm>
        </p:spPr>
        <p:txBody>
          <a:bodyPr>
            <a:normAutofit fontScale="40000" lnSpcReduction="20000"/>
          </a:bodyPr>
          <a:lstStyle/>
          <a:p>
            <a:r>
              <a:rPr lang="en-GB" sz="4200" dirty="0" smtClean="0"/>
              <a:t> </a:t>
            </a:r>
            <a:r>
              <a:rPr lang="en-GB" sz="5000" dirty="0" smtClean="0"/>
              <a:t>Q17: Ceres</a:t>
            </a:r>
            <a:r>
              <a:rPr lang="en-GB" sz="5000" dirty="0" smtClean="0"/>
              <a:t>, Pallas, Juno, and </a:t>
            </a:r>
            <a:r>
              <a:rPr lang="en-GB" sz="5000" dirty="0" err="1" smtClean="0"/>
              <a:t>Vesta</a:t>
            </a:r>
            <a:r>
              <a:rPr lang="en-GB" sz="5000" dirty="0" smtClean="0"/>
              <a:t> are names for four of what type of objects?</a:t>
            </a:r>
          </a:p>
          <a:p>
            <a:endParaRPr lang="en-GB" sz="5000" dirty="0"/>
          </a:p>
          <a:p>
            <a:pPr marL="914400" indent="-914400">
              <a:buFont typeface="+mj-lt"/>
              <a:buAutoNum type="arabicPeriod"/>
            </a:pPr>
            <a:r>
              <a:rPr lang="en-GB" sz="5000" dirty="0" smtClean="0"/>
              <a:t>Asteroids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000" dirty="0" smtClean="0"/>
              <a:t>Moons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000" dirty="0" smtClean="0"/>
              <a:t>Stars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5000" dirty="0" err="1" smtClean="0"/>
              <a:t>Kuiper</a:t>
            </a:r>
            <a:r>
              <a:rPr lang="en-GB" sz="5000" dirty="0" smtClean="0"/>
              <a:t> Belt Objects</a:t>
            </a:r>
            <a:endParaRPr lang="en-GB" sz="5000" dirty="0" smtClean="0"/>
          </a:p>
          <a:p>
            <a:pPr>
              <a:buFont typeface="Arial" pitchFamily="34" charset="0"/>
              <a:buChar char="•"/>
            </a:pPr>
            <a:endParaRPr lang="en-GB" sz="5000" dirty="0" smtClean="0"/>
          </a:p>
          <a:p>
            <a:r>
              <a:rPr lang="en-GB" sz="5000" dirty="0" smtClean="0"/>
              <a:t>They are also the names of four goddesses depicted in the paintings above</a:t>
            </a:r>
            <a:r>
              <a:rPr lang="en-GB" sz="2400" dirty="0" smtClean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2056287" cy="29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836712"/>
            <a:ext cx="2040260" cy="26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980728"/>
            <a:ext cx="1895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4365104"/>
            <a:ext cx="7920880" cy="230425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Q18:  </a:t>
            </a:r>
            <a:r>
              <a:rPr lang="en-GB" sz="2000" dirty="0" smtClean="0"/>
              <a:t>If the Earth were the size of a tennis ball, how big and how far away would the Sun be?</a:t>
            </a:r>
          </a:p>
          <a:p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 basketball 12 miles away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24 feet across, 1/2 mile away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48 miles across, 126 miles away</a:t>
            </a:r>
            <a:endParaRPr lang="en-GB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332656"/>
            <a:ext cx="681504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Q1: The </a:t>
            </a:r>
            <a:r>
              <a:rPr lang="en-GB" sz="2400" dirty="0" smtClean="0"/>
              <a:t>only </a:t>
            </a:r>
            <a:r>
              <a:rPr lang="en-GB" sz="2400" dirty="0"/>
              <a:t>planet that shows </a:t>
            </a:r>
            <a:r>
              <a:rPr lang="en-GB" sz="2400" dirty="0" smtClean="0"/>
              <a:t>phases apart from Mercury is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 smtClean="0"/>
              <a:t>[</a:t>
            </a:r>
            <a:r>
              <a:rPr lang="en-GB" sz="2400" dirty="0"/>
              <a:t>A]Earth </a:t>
            </a:r>
            <a:endParaRPr lang="en-GB" sz="2400" dirty="0" smtClean="0"/>
          </a:p>
          <a:p>
            <a:r>
              <a:rPr lang="en-GB" sz="2400" dirty="0" smtClean="0"/>
              <a:t>[</a:t>
            </a:r>
            <a:r>
              <a:rPr lang="en-GB" sz="2400" dirty="0"/>
              <a:t>B]Venus </a:t>
            </a:r>
            <a:endParaRPr lang="en-GB" sz="2400" dirty="0" smtClean="0"/>
          </a:p>
          <a:p>
            <a:r>
              <a:rPr lang="en-GB" sz="2400" dirty="0" smtClean="0"/>
              <a:t>[</a:t>
            </a:r>
            <a:r>
              <a:rPr lang="en-GB" sz="2400" dirty="0"/>
              <a:t>C</a:t>
            </a:r>
            <a:r>
              <a:rPr lang="en-GB" sz="2400" dirty="0" smtClean="0"/>
              <a:t>] Jupiter </a:t>
            </a:r>
          </a:p>
          <a:p>
            <a:r>
              <a:rPr lang="en-GB" sz="2400" dirty="0" smtClean="0"/>
              <a:t>[</a:t>
            </a:r>
            <a:r>
              <a:rPr lang="en-GB" sz="2400" dirty="0"/>
              <a:t>D</a:t>
            </a:r>
            <a:r>
              <a:rPr lang="en-GB" sz="2400" dirty="0" smtClean="0"/>
              <a:t>] Saturn </a:t>
            </a:r>
          </a:p>
          <a:p>
            <a:r>
              <a:rPr lang="en-GB" sz="2400" dirty="0" smtClean="0"/>
              <a:t>[E] The Moon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3575695" cy="241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Q19: After </a:t>
            </a:r>
            <a:r>
              <a:rPr lang="en-GB" sz="2800" dirty="0" smtClean="0"/>
              <a:t>the Sun and the planets, what is the largest body in the solar system?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Ganymede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Pluto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Earth's Moon</a:t>
            </a:r>
            <a:endParaRPr lang="en-GB" sz="280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538619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3200" dirty="0" smtClean="0"/>
              <a:t>Q20: What </a:t>
            </a:r>
            <a:r>
              <a:rPr lang="en-GB" sz="3200" dirty="0" smtClean="0"/>
              <a:t>is the name given by some to the full moon nearest the winter solstice?</a:t>
            </a:r>
          </a:p>
          <a:p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Witch's Moon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Hunter's Moon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Harvest Moon</a:t>
            </a:r>
            <a:endParaRPr lang="en-GB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2696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20688"/>
            <a:ext cx="3041725" cy="205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3200" dirty="0" smtClean="0"/>
              <a:t>Q21: Sometimes </a:t>
            </a:r>
            <a:r>
              <a:rPr lang="en-GB" sz="3200" dirty="0" smtClean="0"/>
              <a:t>there is a ring around the Moon. What causes this?	</a:t>
            </a:r>
          </a:p>
          <a:p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Gravitational </a:t>
            </a:r>
            <a:r>
              <a:rPr lang="en-GB" sz="3200" dirty="0" err="1" smtClean="0"/>
              <a:t>lensing</a:t>
            </a:r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 err="1" smtClean="0"/>
              <a:t>Micrometeroidal</a:t>
            </a:r>
            <a:r>
              <a:rPr lang="en-GB" sz="3200" dirty="0" smtClean="0"/>
              <a:t> particles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Atmospheric ice crystals</a:t>
            </a:r>
            <a:endParaRPr lang="en-GB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880320" cy="258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9552" y="2996952"/>
            <a:ext cx="7992888" cy="3175248"/>
          </a:xfrm>
        </p:spPr>
        <p:txBody>
          <a:bodyPr>
            <a:noAutofit/>
          </a:bodyPr>
          <a:lstStyle/>
          <a:p>
            <a:r>
              <a:rPr lang="en-GB" sz="3600" dirty="0" smtClean="0"/>
              <a:t>Q22: Who </a:t>
            </a:r>
            <a:r>
              <a:rPr lang="en-GB" sz="3600" dirty="0" smtClean="0"/>
              <a:t>discovered Pluto?</a:t>
            </a:r>
          </a:p>
          <a:p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Clyde Tombaugh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Percival Lowell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err="1" smtClean="0"/>
              <a:t>Tycho</a:t>
            </a:r>
            <a:r>
              <a:rPr lang="en-GB" sz="3600" dirty="0" smtClean="0"/>
              <a:t> Brahe</a:t>
            </a:r>
            <a:endParaRPr lang="en-GB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257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6672"/>
            <a:ext cx="1400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1190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Q23: What </a:t>
            </a:r>
            <a:r>
              <a:rPr lang="en-GB" sz="3200" dirty="0" smtClean="0"/>
              <a:t>is the primary cause of the seasons?</a:t>
            </a:r>
          </a:p>
          <a:p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Tilt of Earth's axis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Inclination of Earth's orbit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Changing distance to the Sun</a:t>
            </a:r>
            <a:endParaRPr lang="en-GB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548680"/>
            <a:ext cx="31821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3645024"/>
            <a:ext cx="7920880" cy="2527176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 smtClean="0"/>
              <a:t>Q24: How </a:t>
            </a:r>
            <a:r>
              <a:rPr lang="en-GB" sz="3200" dirty="0" smtClean="0"/>
              <a:t>many leap years are there in 400 years?</a:t>
            </a:r>
          </a:p>
          <a:p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104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100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97</a:t>
            </a:r>
            <a:endParaRPr lang="en-GB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1940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Q25: The </a:t>
            </a:r>
            <a:r>
              <a:rPr lang="en-GB" sz="2800" dirty="0" smtClean="0"/>
              <a:t>precise position of the Sun at noon each day changes over a period of a year, describing a "figure 8" in the sky. What is this called?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The </a:t>
            </a:r>
            <a:r>
              <a:rPr lang="en-GB" sz="2800" dirty="0" err="1" smtClean="0"/>
              <a:t>Analemma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Precession of the Equinox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Solar Constant</a:t>
            </a:r>
            <a:endParaRPr lang="en-GB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3312368" cy="253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Q25:</a:t>
            </a:r>
            <a:r>
              <a:rPr lang="en-GB" sz="2800" b="1" dirty="0"/>
              <a:t> What celestial objects are named after characters in Shakespeare plays</a:t>
            </a:r>
            <a:r>
              <a:rPr lang="en-GB" sz="2800" b="1" dirty="0" smtClean="0"/>
              <a:t>?</a:t>
            </a:r>
          </a:p>
          <a:p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Some near-Earth asteroids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Some moons of Uranus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Some craters on Mercury</a:t>
            </a:r>
            <a:endParaRPr lang="en-GB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51986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2000" dirty="0" smtClean="0"/>
              <a:t>Q27: What </a:t>
            </a:r>
            <a:r>
              <a:rPr lang="en-GB" sz="2000" dirty="0" smtClean="0"/>
              <a:t>is the speed of light?</a:t>
            </a:r>
          </a:p>
          <a:p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6,800 miles per second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547,000 miles per hour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1,000,000 miles per hour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186,000 miles per second</a:t>
            </a:r>
            <a:endParaRPr lang="en-GB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4248472" cy="247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1" dirty="0" smtClean="0"/>
              <a:t>Q28: Which </a:t>
            </a:r>
            <a:r>
              <a:rPr lang="en-GB" sz="2000" b="1" dirty="0"/>
              <a:t>scientist discovered that the universe was expanding</a:t>
            </a:r>
            <a:r>
              <a:rPr lang="en-GB" sz="2000" b="1" dirty="0" smtClean="0"/>
              <a:t>?</a:t>
            </a:r>
          </a:p>
          <a:p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Edwin Hubble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Galileo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Stephen </a:t>
            </a:r>
            <a:r>
              <a:rPr lang="en-GB" sz="2000" dirty="0" smtClean="0"/>
              <a:t>Hawking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Albert </a:t>
            </a:r>
            <a:r>
              <a:rPr lang="en-GB" sz="2000" dirty="0" smtClean="0"/>
              <a:t>Einstein</a:t>
            </a:r>
            <a:endParaRPr lang="en-GB" sz="20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1400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20688"/>
            <a:ext cx="18478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48680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Q2: Which </a:t>
            </a:r>
            <a:r>
              <a:rPr lang="en-GB" sz="2800" dirty="0"/>
              <a:t>among the following is Brightest star?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[</a:t>
            </a:r>
            <a:r>
              <a:rPr lang="en-GB" sz="2800" dirty="0"/>
              <a:t>A]Sirius </a:t>
            </a:r>
            <a:endParaRPr lang="en-GB" sz="2800" dirty="0" smtClean="0"/>
          </a:p>
          <a:p>
            <a:r>
              <a:rPr lang="en-GB" sz="2800" dirty="0" smtClean="0"/>
              <a:t>[</a:t>
            </a:r>
            <a:r>
              <a:rPr lang="en-GB" sz="2800" dirty="0"/>
              <a:t>B]Alpha </a:t>
            </a:r>
            <a:r>
              <a:rPr lang="en-GB" sz="2800" dirty="0" smtClean="0"/>
              <a:t>Centauri </a:t>
            </a:r>
          </a:p>
          <a:p>
            <a:r>
              <a:rPr lang="en-GB" sz="2800" dirty="0" smtClean="0"/>
              <a:t>[C] </a:t>
            </a:r>
            <a:r>
              <a:rPr lang="en-GB" sz="2800" dirty="0" err="1" smtClean="0"/>
              <a:t>Proxima</a:t>
            </a:r>
            <a:r>
              <a:rPr lang="en-GB" sz="2800" dirty="0" smtClean="0"/>
              <a:t> </a:t>
            </a:r>
            <a:r>
              <a:rPr lang="en-GB" sz="2800" dirty="0"/>
              <a:t>Centauri </a:t>
            </a:r>
            <a:endParaRPr lang="en-GB" sz="2800" dirty="0" smtClean="0"/>
          </a:p>
          <a:p>
            <a:r>
              <a:rPr lang="en-GB" sz="2800" dirty="0" smtClean="0"/>
              <a:t>[D] Polaris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265" y="260647"/>
            <a:ext cx="4788903" cy="262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4221088"/>
            <a:ext cx="7920880" cy="223224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Q29: What </a:t>
            </a:r>
            <a:r>
              <a:rPr lang="en-GB" sz="1800" dirty="0" smtClean="0"/>
              <a:t>is the universe mostly composed </a:t>
            </a:r>
            <a:r>
              <a:rPr lang="en-GB" sz="1800" dirty="0" smtClean="0"/>
              <a:t>o?</a:t>
            </a:r>
          </a:p>
          <a:p>
            <a:endParaRPr lang="en-GB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Dark energy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Light</a:t>
            </a:r>
            <a:endParaRPr lang="en-GB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Visible </a:t>
            </a:r>
            <a:r>
              <a:rPr lang="en-GB" sz="1800" dirty="0" smtClean="0"/>
              <a:t>matter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Dark </a:t>
            </a:r>
            <a:r>
              <a:rPr lang="en-GB" sz="1800" dirty="0" smtClean="0"/>
              <a:t>matter</a:t>
            </a:r>
            <a:endParaRPr lang="en-GB" sz="1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4905896" cy="3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Q30: What </a:t>
            </a:r>
            <a:r>
              <a:rPr lang="en-GB" sz="2800" dirty="0" smtClean="0"/>
              <a:t>types of stars are the hottest stars?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K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M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</a:t>
            </a:r>
            <a:endParaRPr lang="en-GB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313805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2400" dirty="0" smtClean="0"/>
              <a:t>Q31: What </a:t>
            </a:r>
            <a:r>
              <a:rPr lang="en-GB" sz="2400" dirty="0" smtClean="0"/>
              <a:t>is the estimated age of the universe?</a:t>
            </a:r>
          </a:p>
          <a:p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2 billion years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500 </a:t>
            </a:r>
            <a:r>
              <a:rPr lang="en-GB" sz="2400" dirty="0" smtClean="0"/>
              <a:t>million years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1 </a:t>
            </a:r>
            <a:r>
              <a:rPr lang="en-GB" sz="2400" dirty="0" smtClean="0"/>
              <a:t>trillion years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13 </a:t>
            </a:r>
            <a:r>
              <a:rPr lang="en-GB" sz="2400" dirty="0" smtClean="0"/>
              <a:t>billion years</a:t>
            </a:r>
            <a:endParaRPr lang="en-GB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419872" cy="19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Q32: Which </a:t>
            </a:r>
            <a:r>
              <a:rPr lang="en-GB" sz="2800" dirty="0" smtClean="0"/>
              <a:t>nebula are "the pillars of creation" located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Bug nebula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Eagle </a:t>
            </a:r>
            <a:r>
              <a:rPr lang="en-GB" sz="2800" dirty="0" smtClean="0"/>
              <a:t>nebula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Horse </a:t>
            </a:r>
            <a:r>
              <a:rPr lang="en-GB" sz="2800" dirty="0" smtClean="0"/>
              <a:t>head nebula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Crab nebula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Mutara</a:t>
            </a:r>
            <a:r>
              <a:rPr lang="en-GB" sz="2800" dirty="0" smtClean="0"/>
              <a:t> Nebula</a:t>
            </a:r>
            <a:endParaRPr lang="en-GB" sz="2800" dirty="0"/>
          </a:p>
        </p:txBody>
      </p:sp>
      <p:sp>
        <p:nvSpPr>
          <p:cNvPr id="38914" name="AutoShape 2" descr="Image result for star trek wrath nebul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53765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Q33: Which fictitious nebula featured in Star Trek II: The Wrath of Khan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Bug nebula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Eagle </a:t>
            </a:r>
            <a:r>
              <a:rPr lang="en-GB" sz="2800" dirty="0" smtClean="0"/>
              <a:t>nebula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Horse </a:t>
            </a:r>
            <a:r>
              <a:rPr lang="en-GB" sz="2800" dirty="0" smtClean="0"/>
              <a:t>head nebula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Crab nebula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err="1" smtClean="0"/>
              <a:t>Mutara</a:t>
            </a:r>
            <a:r>
              <a:rPr lang="en-GB" sz="2800" dirty="0" smtClean="0"/>
              <a:t> Nebula</a:t>
            </a:r>
            <a:endParaRPr lang="en-GB" sz="2800" dirty="0"/>
          </a:p>
        </p:txBody>
      </p:sp>
      <p:sp>
        <p:nvSpPr>
          <p:cNvPr id="38914" name="AutoShape 2" descr="Image result for star trek wrath nebul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53765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2800" dirty="0" smtClean="0"/>
              <a:t>Q34: In which TV show would you be likely to meet a </a:t>
            </a:r>
            <a:r>
              <a:rPr lang="en-GB" sz="2800" dirty="0" err="1" smtClean="0"/>
              <a:t>Vogon</a:t>
            </a:r>
            <a:r>
              <a:rPr lang="en-GB" sz="2800" dirty="0" smtClean="0"/>
              <a:t>?</a:t>
            </a:r>
          </a:p>
          <a:p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Buck Rogers in the 25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Century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The Hitchhiker’s Guide to the Galaxy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Lost in Space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Red Dwarf</a:t>
            </a:r>
            <a:endParaRPr lang="en-GB" sz="28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404664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Q35: One </a:t>
            </a:r>
            <a:r>
              <a:rPr lang="en-GB" sz="2800" dirty="0" smtClean="0"/>
              <a:t>giant leap for bug-kind</a:t>
            </a:r>
          </a:p>
          <a:p>
            <a:r>
              <a:rPr lang="en-GB" sz="2800" dirty="0" smtClean="0"/>
              <a:t>Some </a:t>
            </a:r>
            <a:r>
              <a:rPr lang="en-GB" sz="2800" dirty="0" smtClean="0"/>
              <a:t>organisms can survive in space without any kind of protective enclosure</a:t>
            </a:r>
            <a:r>
              <a:rPr lang="en-GB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True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False</a:t>
            </a:r>
            <a:endParaRPr lang="en-GB" sz="280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1800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6672"/>
            <a:ext cx="1790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96170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/>
          <a:lstStyle/>
          <a:p>
            <a:r>
              <a:rPr lang="en-GB" sz="2400" dirty="0" smtClean="0"/>
              <a:t>Q36: Has </a:t>
            </a:r>
            <a:r>
              <a:rPr lang="en-GB" sz="2400" dirty="0" smtClean="0"/>
              <a:t>E.T. already phoned home?</a:t>
            </a:r>
          </a:p>
          <a:p>
            <a:endParaRPr lang="en-GB" sz="2400" dirty="0" smtClean="0"/>
          </a:p>
          <a:p>
            <a:r>
              <a:rPr lang="en-GB" sz="2400" dirty="0" smtClean="0"/>
              <a:t>We </a:t>
            </a:r>
            <a:r>
              <a:rPr lang="en-GB" sz="2400" dirty="0" smtClean="0"/>
              <a:t>now have evidence that some form of life exists beyond Earth, at least in primitive form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True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False</a:t>
            </a:r>
          </a:p>
          <a:p>
            <a:endParaRPr lang="en-GB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41147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Q37: May </a:t>
            </a:r>
            <a:r>
              <a:rPr lang="en-GB" sz="2400" dirty="0" smtClean="0"/>
              <a:t>the force be with you</a:t>
            </a:r>
          </a:p>
          <a:p>
            <a:endParaRPr lang="en-GB" sz="2400" dirty="0" smtClean="0"/>
          </a:p>
          <a:p>
            <a:r>
              <a:rPr lang="en-GB" sz="2400" dirty="0" smtClean="0"/>
              <a:t>In </a:t>
            </a:r>
            <a:r>
              <a:rPr lang="en-GB" sz="2400" dirty="0" smtClean="0"/>
              <a:t>the "Star Wars" films, the Imperial TIE Fighters are propelled by ion engines (TIE stands for Twin Ion Engine). While these spacecraft are fictional, real ion engines power some of </a:t>
            </a:r>
            <a:r>
              <a:rPr lang="en-GB" sz="2400" dirty="0" smtClean="0"/>
              <a:t>today’s </a:t>
            </a:r>
            <a:r>
              <a:rPr lang="en-GB" sz="2400" dirty="0" smtClean="0"/>
              <a:t>spacecraft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True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False</a:t>
            </a:r>
          </a:p>
          <a:p>
            <a:endParaRPr lang="en-GB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72898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2000" dirty="0" smtClean="0"/>
              <a:t>Q38: Good </a:t>
            </a:r>
            <a:r>
              <a:rPr lang="en-GB" sz="2000" dirty="0" smtClean="0"/>
              <a:t>day, </a:t>
            </a:r>
            <a:r>
              <a:rPr lang="en-GB" sz="2000" dirty="0" smtClean="0"/>
              <a:t>Sunshine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 smtClean="0"/>
              <a:t>Tatooine</a:t>
            </a:r>
            <a:r>
              <a:rPr lang="en-GB" sz="2000" dirty="0" smtClean="0"/>
              <a:t>, Luke Skywalker's home planet in the "Star Wars" films, has two Suns -- what astronomers would call a binary star system. Scientists have discovered recently that planets really can form within such systems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True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False</a:t>
            </a:r>
            <a:endParaRPr lang="en-GB" sz="20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764704"/>
            <a:ext cx="44103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Q3: Which </a:t>
            </a:r>
            <a:r>
              <a:rPr lang="en-GB" sz="3200" dirty="0" smtClean="0"/>
              <a:t>among the following two gases contribute to begin the formation of stars? 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[A]Hydrogen &amp; Nitrogen </a:t>
            </a:r>
          </a:p>
          <a:p>
            <a:r>
              <a:rPr lang="en-GB" sz="3200" dirty="0" smtClean="0"/>
              <a:t>[B]Nitrogen and Helium </a:t>
            </a:r>
          </a:p>
          <a:p>
            <a:r>
              <a:rPr lang="en-GB" sz="3200" dirty="0" smtClean="0"/>
              <a:t>[C]Helium &amp; Hydrogen </a:t>
            </a:r>
          </a:p>
          <a:p>
            <a:r>
              <a:rPr lang="en-GB" sz="3200" dirty="0" smtClean="0"/>
              <a:t>[D]Hydrogen and Oxygen.</a:t>
            </a:r>
            <a:endParaRPr lang="en-GB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2664296" cy="2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GB" sz="2000" dirty="0" smtClean="0"/>
              <a:t>Q39: What </a:t>
            </a:r>
            <a:r>
              <a:rPr lang="en-GB" sz="2000" dirty="0" smtClean="0"/>
              <a:t>is generally the best time of year to look for the Northern Lights (Aurora Borealis?)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No </a:t>
            </a:r>
            <a:r>
              <a:rPr lang="en-GB" sz="2000" dirty="0" smtClean="0"/>
              <a:t>time of the year is more </a:t>
            </a:r>
            <a:r>
              <a:rPr lang="en-GB" sz="2000" dirty="0" err="1" smtClean="0"/>
              <a:t>favorable</a:t>
            </a:r>
            <a:r>
              <a:rPr lang="en-GB" sz="2000" dirty="0" smtClean="0"/>
              <a:t> for aurora viewing than any other.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Around </a:t>
            </a:r>
            <a:r>
              <a:rPr lang="en-GB" sz="2000" dirty="0" smtClean="0"/>
              <a:t>the time of the equinoxes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Around </a:t>
            </a:r>
            <a:r>
              <a:rPr lang="en-GB" sz="2000" dirty="0" smtClean="0"/>
              <a:t>the time of the winter solstice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April </a:t>
            </a:r>
            <a:r>
              <a:rPr lang="en-GB" sz="2000" dirty="0" smtClean="0"/>
              <a:t>- July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40324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Q40: How </a:t>
            </a:r>
            <a:r>
              <a:rPr lang="en-GB" sz="1800" dirty="0" smtClean="0"/>
              <a:t>hot is a lightning bolt compared to the Sun's "surface?"  (photosphere)</a:t>
            </a:r>
          </a:p>
          <a:p>
            <a:endParaRPr lang="en-GB" sz="1800" dirty="0" smtClean="0"/>
          </a:p>
          <a:p>
            <a:r>
              <a:rPr lang="en-GB" sz="1800" dirty="0" smtClean="0"/>
              <a:t>                  </a:t>
            </a:r>
            <a:r>
              <a:rPr lang="en-GB" sz="1800" dirty="0" smtClean="0"/>
              <a:t>a.  a lightning bolt is 1% as hot</a:t>
            </a:r>
          </a:p>
          <a:p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dirty="0" smtClean="0"/>
              <a:t>                 </a:t>
            </a:r>
            <a:r>
              <a:rPr lang="en-GB" sz="1800" dirty="0" smtClean="0"/>
              <a:t>b.  a lightning bolt is generally 7% as hot</a:t>
            </a:r>
          </a:p>
          <a:p>
            <a:endParaRPr lang="en-GB" sz="1800" dirty="0" smtClean="0"/>
          </a:p>
          <a:p>
            <a:r>
              <a:rPr lang="en-GB" sz="1800" dirty="0" smtClean="0"/>
              <a:t>                  c.   most lightning bolts are 11 - 19% as hot</a:t>
            </a:r>
          </a:p>
          <a:p>
            <a:endParaRPr lang="en-GB" sz="1800" dirty="0" smtClean="0"/>
          </a:p>
          <a:p>
            <a:r>
              <a:rPr lang="en-GB" sz="1800" dirty="0" smtClean="0"/>
              <a:t>                  </a:t>
            </a:r>
            <a:r>
              <a:rPr lang="en-GB" sz="1800" dirty="0" smtClean="0"/>
              <a:t>d.   none of the above</a:t>
            </a:r>
            <a:endParaRPr lang="en-GB" sz="18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096344" cy="192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1600" dirty="0" smtClean="0"/>
              <a:t>Q41: Christmas </a:t>
            </a:r>
            <a:r>
              <a:rPr lang="en-GB" sz="1600" dirty="0" smtClean="0"/>
              <a:t>was originally celebrated at various times </a:t>
            </a:r>
            <a:r>
              <a:rPr lang="en-GB" sz="1600" dirty="0" smtClean="0"/>
              <a:t>throughout the </a:t>
            </a:r>
            <a:r>
              <a:rPr lang="en-GB" sz="1600" dirty="0" smtClean="0"/>
              <a:t>year.    When was December 25th established as the </a:t>
            </a:r>
            <a:r>
              <a:rPr lang="en-GB" sz="1600" dirty="0" smtClean="0"/>
              <a:t>official birthday </a:t>
            </a:r>
            <a:r>
              <a:rPr lang="en-GB" sz="1600" dirty="0" smtClean="0"/>
              <a:t>of Jesus Christ?  (Note: all the times listed below are AD, of course.)</a:t>
            </a:r>
          </a:p>
          <a:p>
            <a:endParaRPr lang="en-GB" sz="1600" dirty="0" smtClean="0"/>
          </a:p>
          <a:p>
            <a:r>
              <a:rPr lang="en-GB" sz="1600" dirty="0" smtClean="0"/>
              <a:t>a.   4th century</a:t>
            </a:r>
          </a:p>
          <a:p>
            <a:endParaRPr lang="en-GB" sz="1600" dirty="0" smtClean="0"/>
          </a:p>
          <a:p>
            <a:r>
              <a:rPr lang="en-GB" sz="1600" dirty="0" smtClean="0"/>
              <a:t>b.   6th century</a:t>
            </a:r>
          </a:p>
          <a:p>
            <a:endParaRPr lang="en-GB" sz="1600" dirty="0" smtClean="0"/>
          </a:p>
          <a:p>
            <a:r>
              <a:rPr lang="en-GB" sz="1600" dirty="0" smtClean="0"/>
              <a:t>c.  11th century</a:t>
            </a:r>
          </a:p>
          <a:p>
            <a:endParaRPr lang="en-GB" sz="1600" dirty="0" smtClean="0"/>
          </a:p>
          <a:p>
            <a:r>
              <a:rPr lang="en-GB" sz="1600" dirty="0" smtClean="0"/>
              <a:t>d.  13th century</a:t>
            </a:r>
            <a:endParaRPr lang="en-GB" sz="16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8680"/>
            <a:ext cx="298588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Q42: "La </a:t>
            </a:r>
            <a:r>
              <a:rPr lang="en-GB" sz="1800" dirty="0" err="1" smtClean="0"/>
              <a:t>Befana</a:t>
            </a:r>
            <a:r>
              <a:rPr lang="en-GB" sz="1800" dirty="0" smtClean="0"/>
              <a:t>" is the female Santa Claus counterpart in which country?</a:t>
            </a:r>
          </a:p>
          <a:p>
            <a:endParaRPr lang="en-GB" sz="1800" dirty="0" smtClean="0"/>
          </a:p>
          <a:p>
            <a:r>
              <a:rPr lang="en-GB" sz="1800" dirty="0" smtClean="0"/>
              <a:t>a.  Italy</a:t>
            </a:r>
          </a:p>
          <a:p>
            <a:endParaRPr lang="en-GB" sz="1800" dirty="0" smtClean="0"/>
          </a:p>
          <a:p>
            <a:r>
              <a:rPr lang="en-GB" sz="1800" dirty="0" smtClean="0"/>
              <a:t>b. Spain</a:t>
            </a:r>
          </a:p>
          <a:p>
            <a:endParaRPr lang="en-GB" sz="1800" dirty="0" smtClean="0"/>
          </a:p>
          <a:p>
            <a:r>
              <a:rPr lang="en-GB" sz="1800" dirty="0" smtClean="0"/>
              <a:t>c. Brazil</a:t>
            </a:r>
          </a:p>
          <a:p>
            <a:endParaRPr lang="en-GB" sz="1800" dirty="0" smtClean="0"/>
          </a:p>
          <a:p>
            <a:r>
              <a:rPr lang="en-GB" sz="1800" dirty="0" smtClean="0"/>
              <a:t>d. Costa Rica</a:t>
            </a:r>
            <a:endParaRPr lang="en-GB" sz="18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592288" cy="267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2350765" cy="27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Q43: </a:t>
            </a:r>
            <a:r>
              <a:rPr lang="en-GB" sz="2000" dirty="0" err="1" smtClean="0"/>
              <a:t>Hamal</a:t>
            </a:r>
            <a:r>
              <a:rPr lang="en-GB" sz="2000" dirty="0" smtClean="0"/>
              <a:t>, </a:t>
            </a:r>
            <a:r>
              <a:rPr lang="en-GB" sz="2000" dirty="0" err="1" smtClean="0"/>
              <a:t>Sheratan</a:t>
            </a:r>
            <a:r>
              <a:rPr lang="en-GB" sz="2000" dirty="0" smtClean="0"/>
              <a:t>, </a:t>
            </a:r>
            <a:r>
              <a:rPr lang="en-GB" sz="2000" dirty="0" err="1" smtClean="0"/>
              <a:t>Mesarthim</a:t>
            </a:r>
            <a:r>
              <a:rPr lang="en-GB" sz="2000" dirty="0" smtClean="0"/>
              <a:t> are the names of stars within which constellation?</a:t>
            </a:r>
          </a:p>
          <a:p>
            <a:endParaRPr lang="en-GB" sz="2000" dirty="0" smtClean="0"/>
          </a:p>
          <a:p>
            <a:r>
              <a:rPr lang="en-GB" sz="2000" dirty="0" smtClean="0"/>
              <a:t>a. Aries the Ram</a:t>
            </a:r>
          </a:p>
          <a:p>
            <a:endParaRPr lang="en-GB" sz="2000" dirty="0" smtClean="0"/>
          </a:p>
          <a:p>
            <a:r>
              <a:rPr lang="en-GB" sz="2000" dirty="0" smtClean="0"/>
              <a:t>b. </a:t>
            </a:r>
            <a:r>
              <a:rPr lang="en-GB" sz="2000" dirty="0" err="1" smtClean="0"/>
              <a:t>Scorpius</a:t>
            </a:r>
            <a:r>
              <a:rPr lang="en-GB" sz="2000" dirty="0" smtClean="0"/>
              <a:t> the Scorpion</a:t>
            </a:r>
          </a:p>
          <a:p>
            <a:endParaRPr lang="en-GB" sz="2000" dirty="0" smtClean="0"/>
          </a:p>
          <a:p>
            <a:r>
              <a:rPr lang="en-GB" sz="2000" dirty="0" smtClean="0"/>
              <a:t>c. Hercules</a:t>
            </a:r>
            <a:endParaRPr lang="en-GB" sz="20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298221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Q44:  </a:t>
            </a:r>
            <a:r>
              <a:rPr lang="en-GB" sz="2400" dirty="0" smtClean="0"/>
              <a:t>"</a:t>
            </a:r>
            <a:r>
              <a:rPr lang="en-GB" sz="2400" dirty="0" err="1" smtClean="0"/>
              <a:t>Corvus</a:t>
            </a:r>
            <a:r>
              <a:rPr lang="en-GB" sz="2400" dirty="0" smtClean="0"/>
              <a:t>" is the name of the constellation depicting a ________________.</a:t>
            </a:r>
          </a:p>
          <a:p>
            <a:endParaRPr lang="en-GB" sz="2400" dirty="0" smtClean="0"/>
          </a:p>
          <a:p>
            <a:pPr marL="342900" indent="-342900">
              <a:buAutoNum type="alphaLcPeriod"/>
            </a:pPr>
            <a:r>
              <a:rPr lang="en-GB" sz="2400" dirty="0" smtClean="0"/>
              <a:t>Whale</a:t>
            </a:r>
            <a:endParaRPr lang="en-GB" sz="2400" dirty="0" smtClean="0"/>
          </a:p>
          <a:p>
            <a:pPr marL="342900" indent="-342900">
              <a:buAutoNum type="alphaLcPeriod"/>
            </a:pPr>
            <a:r>
              <a:rPr lang="en-GB" sz="2400" dirty="0" smtClean="0"/>
              <a:t>Crow</a:t>
            </a:r>
            <a:endParaRPr lang="en-GB" sz="2400" dirty="0" smtClean="0"/>
          </a:p>
          <a:p>
            <a:pPr marL="342900" indent="-342900">
              <a:buAutoNum type="alphaLcPeriod" startAt="3"/>
            </a:pPr>
            <a:r>
              <a:rPr lang="en-GB" sz="2400" dirty="0" smtClean="0"/>
              <a:t>Dog</a:t>
            </a:r>
            <a:endParaRPr lang="en-GB" sz="2400" dirty="0" smtClean="0"/>
          </a:p>
          <a:p>
            <a:pPr marL="342900" indent="-342900">
              <a:buAutoNum type="alphaLcPeriod" startAt="3"/>
            </a:pPr>
            <a:r>
              <a:rPr lang="en-GB" sz="2400" dirty="0" smtClean="0"/>
              <a:t>Sextant</a:t>
            </a:r>
            <a:endParaRPr lang="en-GB" sz="24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sz="2400" dirty="0" smtClean="0"/>
              <a:t>Q45: A </a:t>
            </a:r>
            <a:r>
              <a:rPr lang="en-GB" sz="2400" dirty="0" smtClean="0"/>
              <a:t>librarian at </a:t>
            </a:r>
            <a:r>
              <a:rPr lang="en-GB" sz="2400" dirty="0" smtClean="0"/>
              <a:t>Alexandria </a:t>
            </a:r>
            <a:r>
              <a:rPr lang="en-GB" sz="2400" dirty="0" smtClean="0"/>
              <a:t>provided the first estimate of Earth's circumference</a:t>
            </a:r>
            <a:r>
              <a:rPr lang="en-GB" sz="2400" dirty="0" smtClean="0"/>
              <a:t>. He was:</a:t>
            </a:r>
            <a:endParaRPr lang="en-GB" sz="2400" dirty="0" smtClean="0"/>
          </a:p>
          <a:p>
            <a:endParaRPr lang="en-GB" sz="2400" dirty="0" smtClean="0"/>
          </a:p>
          <a:p>
            <a:pPr marL="342900" indent="-342900">
              <a:buAutoNum type="alphaLcPeriod"/>
            </a:pPr>
            <a:r>
              <a:rPr lang="en-GB" sz="2400" dirty="0" smtClean="0"/>
              <a:t>Ptolemy</a:t>
            </a:r>
            <a:endParaRPr lang="en-GB" sz="2400" dirty="0" smtClean="0"/>
          </a:p>
          <a:p>
            <a:pPr marL="342900" indent="-342900">
              <a:buAutoNum type="alphaLcPeriod"/>
            </a:pPr>
            <a:r>
              <a:rPr lang="en-GB" sz="2400" dirty="0" smtClean="0"/>
              <a:t>Hipparchus</a:t>
            </a:r>
            <a:endParaRPr lang="en-GB" sz="2400" dirty="0" smtClean="0"/>
          </a:p>
          <a:p>
            <a:r>
              <a:rPr lang="en-GB" sz="2400" dirty="0" smtClean="0"/>
              <a:t>c</a:t>
            </a:r>
            <a:r>
              <a:rPr lang="en-GB" sz="2400" dirty="0" smtClean="0"/>
              <a:t>. Eratosthenes</a:t>
            </a:r>
          </a:p>
          <a:p>
            <a:r>
              <a:rPr lang="en-GB" sz="2400" dirty="0" smtClean="0"/>
              <a:t>d</a:t>
            </a:r>
            <a:r>
              <a:rPr lang="en-GB" sz="2400" dirty="0" smtClean="0"/>
              <a:t>.  Sappho</a:t>
            </a:r>
            <a:endParaRPr lang="en-GB" sz="24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240360" cy="272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Q46: Science Fiction films: which one does the picture above come from?</a:t>
            </a:r>
          </a:p>
          <a:p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Solaris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 Boy and His Dog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THX 1138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2001: A Space Odyssey</a:t>
            </a:r>
            <a:endParaRPr lang="en-GB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3624635" cy="241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24944"/>
            <a:ext cx="7920880" cy="31752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Q47: Science </a:t>
            </a:r>
            <a:r>
              <a:rPr lang="en-GB" sz="2400" dirty="0" smtClean="0"/>
              <a:t>Fiction films: which one does the picture above come from?</a:t>
            </a:r>
          </a:p>
          <a:p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Star </a:t>
            </a:r>
            <a:r>
              <a:rPr lang="en-GB" sz="2400" dirty="0" smtClean="0"/>
              <a:t>Trek IV: The Voyage Home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Cocoon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 Fifth Element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Star Wars V: The Empire Strikes Back</a:t>
            </a:r>
            <a:endParaRPr lang="en-GB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3672408" cy="245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Q48: Science </a:t>
            </a:r>
            <a:r>
              <a:rPr lang="en-GB" sz="2400" dirty="0" smtClean="0"/>
              <a:t>Fiction films: which one does the picture above come from?</a:t>
            </a:r>
          </a:p>
          <a:p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Planet </a:t>
            </a:r>
            <a:r>
              <a:rPr lang="en-GB" sz="2400" dirty="0" smtClean="0"/>
              <a:t>of the Apes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Moon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 Man Who Fell to Earth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Time After Time</a:t>
            </a:r>
            <a:endParaRPr lang="en-GB" sz="24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3840658" cy="25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780928"/>
            <a:ext cx="7920880" cy="4077072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Q4: In </a:t>
            </a:r>
            <a:r>
              <a:rPr lang="en-GB" sz="2000" dirty="0" smtClean="0"/>
              <a:t>Pink Floyds song, “"Astronomy </a:t>
            </a:r>
            <a:r>
              <a:rPr lang="en-GB" sz="2000" dirty="0" err="1" smtClean="0"/>
              <a:t>Domine</a:t>
            </a:r>
            <a:r>
              <a:rPr lang="en-GB" sz="2000" dirty="0" smtClean="0"/>
              <a:t>“, which three planets in the solar system are mentioned? One point for each correct guess</a:t>
            </a:r>
            <a:r>
              <a:rPr lang="en-GB" sz="2000" dirty="0" smtClean="0"/>
              <a:t>!</a:t>
            </a:r>
            <a:endParaRPr lang="en-GB" sz="2000" dirty="0" smtClean="0"/>
          </a:p>
          <a:p>
            <a:r>
              <a:rPr lang="en-GB" sz="2000" dirty="0" smtClean="0"/>
              <a:t>Planets to pick from: Mercury, Venus, Earth, Mars, Jupiter, Saturn, Uranus, Neptune. </a:t>
            </a:r>
          </a:p>
          <a:p>
            <a:endParaRPr lang="en-GB" sz="2000" dirty="0"/>
          </a:p>
          <a:p>
            <a:r>
              <a:rPr lang="en-GB" sz="2000" dirty="0" smtClean="0"/>
              <a:t>Special clue: Pluto is not mentioned</a:t>
            </a:r>
            <a:r>
              <a:rPr lang="en-GB" sz="2000" dirty="0" smtClean="0"/>
              <a:t>!</a:t>
            </a:r>
          </a:p>
          <a:p>
            <a:endParaRPr lang="en-GB" sz="2000" dirty="0" smtClean="0"/>
          </a:p>
          <a:p>
            <a:r>
              <a:rPr lang="en-GB" sz="1900" i="1" dirty="0" smtClean="0"/>
              <a:t>Lime and limpid green, a second scene</a:t>
            </a:r>
          </a:p>
          <a:p>
            <a:r>
              <a:rPr lang="en-GB" sz="1900" i="1" dirty="0" smtClean="0"/>
              <a:t>A fight between the blue you once knew.</a:t>
            </a:r>
          </a:p>
          <a:p>
            <a:r>
              <a:rPr lang="en-GB" sz="1900" i="1" dirty="0" smtClean="0"/>
              <a:t>Floating down, the sound resounds</a:t>
            </a:r>
          </a:p>
          <a:p>
            <a:r>
              <a:rPr lang="en-GB" sz="1900" i="1" dirty="0" smtClean="0"/>
              <a:t>Around the icy waters underground.</a:t>
            </a:r>
          </a:p>
          <a:p>
            <a:r>
              <a:rPr lang="en-GB" sz="1900" i="1" dirty="0" smtClean="0"/>
              <a:t>X </a:t>
            </a:r>
            <a:r>
              <a:rPr lang="en-GB" sz="1900" i="1" dirty="0" smtClean="0"/>
              <a:t>and </a:t>
            </a:r>
            <a:r>
              <a:rPr lang="en-GB" sz="1900" i="1" dirty="0" smtClean="0"/>
              <a:t>Y, </a:t>
            </a:r>
            <a:r>
              <a:rPr lang="en-GB" sz="1900" i="1" dirty="0" smtClean="0"/>
              <a:t>Oberon, Miranda and </a:t>
            </a:r>
            <a:r>
              <a:rPr lang="en-GB" sz="1900" i="1" dirty="0" err="1" smtClean="0"/>
              <a:t>Titania</a:t>
            </a:r>
            <a:r>
              <a:rPr lang="en-GB" sz="1900" i="1" dirty="0" smtClean="0"/>
              <a:t>.</a:t>
            </a:r>
          </a:p>
          <a:p>
            <a:r>
              <a:rPr lang="en-GB" sz="1900" i="1" dirty="0" smtClean="0"/>
              <a:t>Z, </a:t>
            </a:r>
            <a:r>
              <a:rPr lang="en-GB" sz="1900" i="1" dirty="0" smtClean="0"/>
              <a:t>Titan, Stars can frighten.</a:t>
            </a:r>
            <a:endParaRPr lang="en-GB" sz="19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5883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1800" dirty="0" smtClean="0"/>
              <a:t>Question 49: </a:t>
            </a:r>
          </a:p>
          <a:p>
            <a:endParaRPr lang="en-GB" sz="1800" dirty="0" smtClean="0"/>
          </a:p>
          <a:p>
            <a:r>
              <a:rPr lang="en-GB" sz="1800" i="1" dirty="0" smtClean="0"/>
              <a:t>Fly </a:t>
            </a:r>
            <a:r>
              <a:rPr lang="en-GB" sz="1800" i="1" dirty="0" smtClean="0"/>
              <a:t>me to the moon</a:t>
            </a:r>
          </a:p>
          <a:p>
            <a:r>
              <a:rPr lang="en-GB" sz="1800" i="1" dirty="0" smtClean="0"/>
              <a:t>Let me play among the stars</a:t>
            </a:r>
          </a:p>
          <a:p>
            <a:r>
              <a:rPr lang="en-GB" sz="1800" i="1" dirty="0" smtClean="0"/>
              <a:t>Let me see what spring is like </a:t>
            </a:r>
            <a:r>
              <a:rPr lang="en-GB" sz="1800" i="1" dirty="0" smtClean="0"/>
              <a:t>on X </a:t>
            </a:r>
            <a:r>
              <a:rPr lang="en-GB" sz="1800" i="1" dirty="0" smtClean="0"/>
              <a:t>and Y</a:t>
            </a:r>
          </a:p>
          <a:p>
            <a:r>
              <a:rPr lang="en-GB" sz="1800" i="1" dirty="0" smtClean="0"/>
              <a:t>In other words, hold my hand</a:t>
            </a:r>
          </a:p>
          <a:p>
            <a:r>
              <a:rPr lang="en-GB" sz="1800" i="1" dirty="0" smtClean="0"/>
              <a:t>In other words, baby, kiss me</a:t>
            </a:r>
          </a:p>
          <a:p>
            <a:endParaRPr lang="en-GB" sz="1800" dirty="0" smtClean="0"/>
          </a:p>
          <a:p>
            <a:r>
              <a:rPr lang="en-GB" sz="1800" dirty="0" smtClean="0"/>
              <a:t>What are the missing planets in Frank Sinatra’s song “Fly </a:t>
            </a:r>
            <a:r>
              <a:rPr lang="en-GB" sz="1800" dirty="0" smtClean="0"/>
              <a:t>Me To The Moon </a:t>
            </a:r>
            <a:r>
              <a:rPr lang="en-GB" sz="1800" dirty="0" smtClean="0"/>
              <a:t>Lyrics”?</a:t>
            </a:r>
            <a:endParaRPr lang="en-GB" sz="1800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Q5: Which </a:t>
            </a:r>
            <a:r>
              <a:rPr lang="en-GB" sz="2800" b="1" dirty="0"/>
              <a:t>planet has a moon named </a:t>
            </a:r>
            <a:r>
              <a:rPr lang="en-GB" sz="2800" b="1" dirty="0" err="1"/>
              <a:t>Phobos</a:t>
            </a:r>
            <a:r>
              <a:rPr lang="en-GB" sz="2800" b="1" dirty="0"/>
              <a:t> that is predicted to possibly smash into the planet sometime within the next 30-50 million years?</a:t>
            </a:r>
            <a:r>
              <a:rPr lang="en-GB" sz="2800" dirty="0"/>
              <a:t> 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 </a:t>
            </a:r>
            <a:r>
              <a:rPr lang="en-GB" sz="2800" dirty="0" smtClean="0"/>
              <a:t>Mars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 Uranus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 Jupiter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 Venus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2800" dirty="0" smtClean="0"/>
              <a:t>Q6: Named </a:t>
            </a:r>
            <a:r>
              <a:rPr lang="en-GB" sz="2800" dirty="0" smtClean="0"/>
              <a:t>after a Trojan prince in Greek mythology, what is the largest moon in our solar system, which can be seen in this photo of Jupiter?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</a:t>
            </a:r>
            <a:r>
              <a:rPr lang="en-GB" sz="2800" dirty="0" err="1" smtClean="0"/>
              <a:t>Dione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</a:t>
            </a:r>
            <a:r>
              <a:rPr lang="en-GB" sz="2800" dirty="0" err="1" smtClean="0"/>
              <a:t>Mimas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Ganymede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Rhea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Q7: What </a:t>
            </a:r>
            <a:r>
              <a:rPr lang="en-GB" sz="2800" dirty="0" smtClean="0"/>
              <a:t>kind of astronomical object is defined as an interstellar cloud of ionized gasses and dust?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Gas giant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Constellation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Nebula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 Aurora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1560" y="2996952"/>
            <a:ext cx="7920880" cy="3175248"/>
          </a:xfrm>
        </p:spPr>
        <p:txBody>
          <a:bodyPr>
            <a:noAutofit/>
          </a:bodyPr>
          <a:lstStyle/>
          <a:p>
            <a:r>
              <a:rPr lang="en-GB" sz="3200" dirty="0" smtClean="0"/>
              <a:t>Q8: By </a:t>
            </a:r>
            <a:r>
              <a:rPr lang="en-GB" sz="3200" dirty="0" smtClean="0"/>
              <a:t>looking at this image, can you tell me what general kind of galaxy the Milky Way is?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 Elliptical galaxy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 </a:t>
            </a:r>
            <a:r>
              <a:rPr lang="en-GB" sz="3200" dirty="0" err="1" smtClean="0"/>
              <a:t>Lenticular</a:t>
            </a:r>
            <a:r>
              <a:rPr lang="en-GB" sz="3200" dirty="0" smtClean="0"/>
              <a:t> galaxy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 Irregular galaxy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 Spiral galaxy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1529</Words>
  <Application>Microsoft Office PowerPoint</Application>
  <PresentationFormat>On-screen Show (4:3)</PresentationFormat>
  <Paragraphs>298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Astronomy Club Xmas Quiz 2017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Club Xmas Quiz 2017</dc:title>
  <dc:creator>TONY</dc:creator>
  <cp:lastModifiedBy>TONY</cp:lastModifiedBy>
  <cp:revision>44</cp:revision>
  <dcterms:created xsi:type="dcterms:W3CDTF">2016-11-29T20:43:37Z</dcterms:created>
  <dcterms:modified xsi:type="dcterms:W3CDTF">2016-12-01T23:19:01Z</dcterms:modified>
</cp:coreProperties>
</file>